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1" r:id="rId8"/>
    <p:sldId id="262" r:id="rId9"/>
    <p:sldId id="265" r:id="rId10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nders, Laura" initials="FL" lastIdx="1" clrIdx="0">
    <p:extLst>
      <p:ext uri="{19B8F6BF-5375-455C-9EA6-DF929625EA0E}">
        <p15:presenceInfo xmlns:p15="http://schemas.microsoft.com/office/powerpoint/2012/main" userId="S-1-5-21-484763869-1958367476-725345543-1931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7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w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 bwMode="gray">
          <a:xfrm>
            <a:off x="0" y="0"/>
            <a:ext cx="9144000" cy="2971800"/>
            <a:chOff x="0" y="0"/>
            <a:chExt cx="9144000" cy="2971800"/>
          </a:xfrm>
        </p:grpSpPr>
        <p:sp>
          <p:nvSpPr>
            <p:cNvPr id="15" name="Rectangle 14"/>
            <p:cNvSpPr/>
            <p:nvPr/>
          </p:nvSpPr>
          <p:spPr bwMode="gray">
            <a:xfrm>
              <a:off x="0" y="0"/>
              <a:ext cx="9144000" cy="29718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6" name="Picture 15" descr="wms-1crevR-MAC.ep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5826"/>
            <a:stretch/>
          </p:blipFill>
          <p:spPr bwMode="gray">
            <a:xfrm>
              <a:off x="8019054" y="261833"/>
              <a:ext cx="759632" cy="38060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1376" y="106680"/>
            <a:ext cx="7149084" cy="1539240"/>
          </a:xfrm>
        </p:spPr>
        <p:txBody>
          <a:bodyPr lIns="0" tIns="0" rIns="0" bIns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1376" y="1767840"/>
            <a:ext cx="7141464" cy="1089660"/>
          </a:xfrm>
        </p:spPr>
        <p:txBody>
          <a:bodyPr lIns="0" tIns="0" rIns="0" bIns="0"/>
          <a:lstStyle>
            <a:lvl1pPr marL="0" indent="0" algn="l">
              <a:spcBef>
                <a:spcPts val="5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7472" y="1645920"/>
            <a:ext cx="8458200" cy="448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347472" y="2196058"/>
            <a:ext cx="8458200" cy="3931920"/>
          </a:xfrm>
        </p:spPr>
        <p:txBody>
          <a:bodyPr/>
          <a:lstStyle>
            <a:lvl1pPr marL="217488" indent="-217488">
              <a:spcBef>
                <a:spcPts val="1200"/>
              </a:spcBef>
              <a:defRPr sz="2000"/>
            </a:lvl1pPr>
            <a:lvl2pPr marL="546100" indent="-228600">
              <a:spcBef>
                <a:spcPts val="600"/>
              </a:spcBef>
              <a:defRPr sz="1800"/>
            </a:lvl2pPr>
            <a:lvl3pPr marL="787400" indent="-168275">
              <a:spcBef>
                <a:spcPts val="300"/>
              </a:spcBef>
              <a:defRPr sz="1600"/>
            </a:lvl3pPr>
            <a:lvl4pPr marL="1063625" indent="-193675">
              <a:spcBef>
                <a:spcPts val="200"/>
              </a:spcBef>
              <a:defRPr sz="1400"/>
            </a:lvl4pPr>
            <a:lvl5pPr marL="1281113" indent="-131763">
              <a:spcBef>
                <a:spcPts val="1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1581465"/>
            <a:ext cx="84582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347472" y="2196058"/>
            <a:ext cx="4114800" cy="3931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6"/>
          </p:nvPr>
        </p:nvSpPr>
        <p:spPr>
          <a:xfrm>
            <a:off x="4691886" y="2196058"/>
            <a:ext cx="4114800" cy="3931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87314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13"/>
          </p:nvPr>
        </p:nvSpPr>
        <p:spPr>
          <a:xfrm>
            <a:off x="347472" y="2196058"/>
            <a:ext cx="4114800" cy="3931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6"/>
          </p:nvPr>
        </p:nvSpPr>
        <p:spPr>
          <a:xfrm>
            <a:off x="4691886" y="2196058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87314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8"/>
          </p:nvPr>
        </p:nvSpPr>
        <p:spPr>
          <a:xfrm>
            <a:off x="4691886" y="4480154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87314" y="3865561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/>
          </p:nvPr>
        </p:nvSpPr>
        <p:spPr>
          <a:xfrm>
            <a:off x="347472" y="2196058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16"/>
          </p:nvPr>
        </p:nvSpPr>
        <p:spPr>
          <a:xfrm>
            <a:off x="4691886" y="2196058"/>
            <a:ext cx="4114800" cy="3931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87314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18"/>
          </p:nvPr>
        </p:nvSpPr>
        <p:spPr>
          <a:xfrm>
            <a:off x="347472" y="4480631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42900" y="3866038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456" y="25961"/>
            <a:ext cx="6520097" cy="193899"/>
          </a:xfrm>
        </p:spPr>
        <p:txBody>
          <a:bodyPr wrap="square" tIns="27432" bIns="27432" anchor="ctr" anchorCtr="0">
            <a:spAutoFit/>
          </a:bodyPr>
          <a:lstStyle>
            <a:lvl1pPr marL="0" indent="0">
              <a:spcBef>
                <a:spcPts val="200"/>
              </a:spcBef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47339" y="1139488"/>
            <a:ext cx="8649322" cy="41199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000" b="1"/>
            </a:lvl1pPr>
          </a:lstStyle>
          <a:p>
            <a:pPr lvl="0"/>
            <a:r>
              <a:rPr lang="en-US" dirty="0" smtClean="0"/>
              <a:t>Click to Add Slide Subtitle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54937" y="6243402"/>
            <a:ext cx="7862238" cy="382743"/>
          </a:xfrm>
        </p:spPr>
        <p:txBody>
          <a:bodyPr anchor="b" anchorCtr="0"/>
          <a:lstStyle>
            <a:lvl1pPr marL="0" indent="0">
              <a:spcBef>
                <a:spcPts val="200"/>
              </a:spcBef>
              <a:buNone/>
              <a:defRPr sz="1000" baseline="0"/>
            </a:lvl1pPr>
          </a:lstStyle>
          <a:p>
            <a:pPr lvl="0"/>
            <a:r>
              <a:rPr lang="en-US" dirty="0" smtClean="0"/>
              <a:t>Click to add source or footnotes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347472" y="2196058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2900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/>
          </p:nvPr>
        </p:nvSpPr>
        <p:spPr>
          <a:xfrm>
            <a:off x="347472" y="4480631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42900" y="3866038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6"/>
          </p:nvPr>
        </p:nvSpPr>
        <p:spPr>
          <a:xfrm>
            <a:off x="4691886" y="2196058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87314" y="1581465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0"/>
          </p:nvPr>
        </p:nvSpPr>
        <p:spPr>
          <a:xfrm>
            <a:off x="4691886" y="4480154"/>
            <a:ext cx="4114800" cy="1645920"/>
          </a:xfrm>
        </p:spPr>
        <p:txBody>
          <a:bodyPr/>
          <a:lstStyle>
            <a:lvl1pPr marL="195263" indent="-195263">
              <a:spcBef>
                <a:spcPts val="800"/>
              </a:spcBef>
              <a:defRPr sz="1800"/>
            </a:lvl1pPr>
            <a:lvl2pPr marL="517525" indent="-200025">
              <a:spcBef>
                <a:spcPts val="400"/>
              </a:spcBef>
              <a:defRPr sz="1600"/>
            </a:lvl2pPr>
            <a:lvl3pPr marL="765175" indent="-146050">
              <a:spcBef>
                <a:spcPts val="200"/>
              </a:spcBef>
              <a:defRPr sz="1400"/>
            </a:lvl3pPr>
            <a:lvl4pPr marL="1035050" indent="-165100">
              <a:spcBef>
                <a:spcPts val="100"/>
              </a:spcBef>
              <a:defRPr sz="1200"/>
            </a:lvl4pPr>
            <a:lvl5pPr marL="1244600" indent="-131763"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87314" y="3865561"/>
            <a:ext cx="4114800" cy="532879"/>
          </a:xfrm>
          <a:solidFill>
            <a:schemeClr val="bg1"/>
          </a:solidFill>
          <a:effectLst>
            <a:outerShdw dist="38100" dir="5400000" algn="ctr" rotWithShape="0">
              <a:schemeClr val="accent1"/>
            </a:outerShdw>
          </a:effectLst>
        </p:spPr>
        <p:txBody>
          <a:bodyPr lIns="0" rIns="0" anchor="b" anchorCtr="0"/>
          <a:lstStyle>
            <a:lvl1pPr marL="0" indent="0">
              <a:spcBef>
                <a:spcPts val="30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CONTENT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9560"/>
            <a:ext cx="9144000" cy="27432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76200" y="6622211"/>
            <a:ext cx="327660" cy="14554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bg2">
                    <a:lumMod val="90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39844" y="290243"/>
            <a:ext cx="8664314" cy="836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42900" y="1645920"/>
            <a:ext cx="8458200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wmb_wpz_logos-01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8333779" y="6390485"/>
            <a:ext cx="691887" cy="4129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gray">
          <a:xfrm>
            <a:off x="3787765" y="6593985"/>
            <a:ext cx="4343400" cy="21698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lnSpc>
                <a:spcPct val="90000"/>
              </a:lnSpc>
              <a:spcBef>
                <a:spcPts val="200"/>
              </a:spcBef>
            </a:pPr>
            <a:r>
              <a:rPr lang="en-US" sz="900" dirty="0" smtClean="0">
                <a:solidFill>
                  <a:schemeClr val="bg2">
                    <a:lumMod val="90000"/>
                  </a:schemeClr>
                </a:solidFill>
              </a:rPr>
              <a:t>© 2014 The Williams Companies, Inc. All rights reserved.</a:t>
            </a:r>
          </a:p>
        </p:txBody>
      </p:sp>
      <p:sp>
        <p:nvSpPr>
          <p:cNvPr id="13" name="Footer Placeholder 11"/>
          <p:cNvSpPr txBox="1">
            <a:spLocks/>
          </p:cNvSpPr>
          <p:nvPr userDrawn="1"/>
        </p:nvSpPr>
        <p:spPr bwMode="gray">
          <a:xfrm>
            <a:off x="518160" y="6593985"/>
            <a:ext cx="4442460" cy="2169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defRPr sz="900" kern="120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Presentation name (edit footer in slide master pages)  |  1/1/14</a:t>
            </a:r>
            <a:endParaRPr lang="en-US" dirty="0"/>
          </a:p>
        </p:txBody>
      </p:sp>
      <p:pic>
        <p:nvPicPr>
          <p:cNvPr id="4" name="Picture 3" descr="wemakeenergyhappen_rev-0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92" y="40640"/>
            <a:ext cx="1513928" cy="1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57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400"/>
        </a:spcBef>
        <a:buNone/>
        <a:defRPr sz="28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36538" indent="-236538" algn="l" defTabSz="914400" rtl="0" eaLnBrk="1" latinLnBrk="0" hangingPunct="1">
        <a:lnSpc>
          <a:spcPct val="90000"/>
        </a:lnSpc>
        <a:spcBef>
          <a:spcPts val="2000"/>
        </a:spcBef>
        <a:buClr>
          <a:schemeClr val="tx2"/>
        </a:buClr>
        <a:buSzPct val="90000"/>
        <a:buFont typeface="Arial" panose="020B0604020202020204" pitchFamily="34" charset="0"/>
        <a:buChar char="&gt;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6827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375" y="376190"/>
            <a:ext cx="7637967" cy="1539240"/>
          </a:xfrm>
        </p:spPr>
        <p:txBody>
          <a:bodyPr/>
          <a:lstStyle/>
          <a:p>
            <a:r>
              <a:rPr lang="en-US" dirty="0" smtClean="0"/>
              <a:t>Receiving Party &amp; Entitlement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4" y="347993"/>
            <a:ext cx="8664314" cy="836352"/>
          </a:xfrm>
        </p:spPr>
        <p:txBody>
          <a:bodyPr/>
          <a:lstStyle/>
          <a:p>
            <a:r>
              <a:rPr lang="en-US" dirty="0" smtClean="0"/>
              <a:t>Receiving Party Cumulative Imbalance Tolerance Limit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12268" y="1458225"/>
            <a:ext cx="4239768" cy="4495800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&gt;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Limits</a:t>
            </a:r>
          </a:p>
          <a:p>
            <a:endParaRPr lang="en-US" sz="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>
              <a:buClrTx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August – February</a:t>
            </a:r>
          </a:p>
          <a:p>
            <a:pPr marL="971550" lvl="4" indent="-285750">
              <a:buClr>
                <a:schemeClr val="tx1">
                  <a:lumMod val="50000"/>
                  <a:lumOff val="50000"/>
                </a:schemeClr>
              </a:buClr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4" indent="-28575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of 5,000 Dth or 3%</a:t>
            </a:r>
            <a:endParaRPr lang="en-US" sz="1200" b="1" u="sng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3" indent="-285750">
              <a:spcBef>
                <a:spcPts val="900"/>
              </a:spcBef>
              <a:buClrTx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March – July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6313" lvl="4" indent="-285750">
              <a:spcBef>
                <a:spcPts val="9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of 5,000 Dth or 5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</a:p>
          <a:p>
            <a:pPr marL="576263" lvl="2" indent="-285750">
              <a:spcBef>
                <a:spcPts val="900"/>
              </a:spcBef>
              <a:buFont typeface="Arial" panose="020B0604020202020204" pitchFamily="34" charset="0"/>
              <a:buChar char="–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>
              <a:buClrTx/>
            </a:pPr>
            <a:r>
              <a:rPr lang="en-US" sz="1400" dirty="0" smtClean="0"/>
              <a:t>$</a:t>
            </a:r>
            <a:r>
              <a:rPr lang="en-US" sz="1400" dirty="0"/>
              <a:t>10.00/Dth on the imbalance of the greater of 5,000 Dth or </a:t>
            </a:r>
            <a:r>
              <a:rPr lang="en-US" sz="1400" dirty="0" smtClean="0"/>
              <a:t>5% or 3%</a:t>
            </a:r>
            <a:endParaRPr lang="en-US" sz="1400" b="1" dirty="0"/>
          </a:p>
          <a:p>
            <a:pPr marL="692150" lvl="3" indent="-234950"/>
            <a:endParaRPr lang="en-US" sz="1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42901" y="3840482"/>
            <a:ext cx="8458200" cy="1626670"/>
          </a:xfrm>
        </p:spPr>
        <p:txBody>
          <a:bodyPr/>
          <a:lstStyle/>
          <a:p>
            <a:r>
              <a:rPr lang="en-US" sz="1800" dirty="0" smtClean="0"/>
              <a:t>Notice will be given to Receiving Party by the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September</a:t>
            </a:r>
          </a:p>
          <a:p>
            <a:r>
              <a:rPr lang="en-US" sz="1800" dirty="0" smtClean="0"/>
              <a:t>If at any time during the 45 day period the imbalance goes below 5,000 Dth or 3%, the Receiving Party will be deemed within tolerance</a:t>
            </a:r>
          </a:p>
          <a:p>
            <a:r>
              <a:rPr lang="en-US" sz="1800" dirty="0" smtClean="0"/>
              <a:t>If during the 45 day period the imbalance does </a:t>
            </a:r>
            <a:r>
              <a:rPr lang="en-US" sz="1800" u="sng" dirty="0" smtClean="0"/>
              <a:t>not</a:t>
            </a:r>
            <a:r>
              <a:rPr lang="en-US" sz="1800" dirty="0" smtClean="0"/>
              <a:t> go below the 5,000 Dth or 3%, the Receiving Party will be penalized on an imbalance over the 15,000 Dth tolerance limit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Party Cumulative Imbalance Example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62750"/>
              </p:ext>
            </p:extLst>
          </p:nvPr>
        </p:nvGraphicFramePr>
        <p:xfrm>
          <a:off x="1524000" y="1811477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Month:  August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Scheduled Nominations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500,000 Dth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Imbalance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25,000 Dth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Tolerance Limit</a:t>
                      </a:r>
                    </a:p>
                    <a:p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greater of 5,000 Dths or 3%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500,000 x 3% = 15,000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15,000 Dth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1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Unauthorized Entitlements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200535" y="1365620"/>
            <a:ext cx="4312118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6538" indent="-23653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&gt;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225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System Entitlements </a:t>
            </a:r>
          </a:p>
          <a:p>
            <a:pPr marL="682625" lvl="2" indent="-225425">
              <a:spcBef>
                <a:spcPts val="8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–"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Overrun Entitlements </a:t>
            </a:r>
          </a:p>
          <a:p>
            <a:pPr marL="684212" lvl="2" indent="-285750">
              <a:buFont typeface="Arial" panose="020B0604020202020204" pitchFamily="34" charset="0"/>
              <a:buChar char="&gt;"/>
            </a:pPr>
            <a:endParaRPr lang="en-US" sz="200" u="sng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3" indent="-163513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I   – Greater of   3% or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Dth 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II  – Greater of   8% or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Dth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III – Greater of 13% or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Dth</a:t>
            </a:r>
          </a:p>
          <a:p>
            <a:pPr marL="1031875" lvl="4" indent="-176213"/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3" indent="-163513">
              <a:buClr>
                <a:schemeClr val="tx1">
                  <a:lumMod val="50000"/>
                  <a:lumOff val="50000"/>
                </a:schemeClr>
              </a:buClr>
              <a:buFontTx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The greater of $10 or 150% of the highest mid-point price 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endParaRPr lang="en-US" dirty="0">
              <a:solidFill>
                <a:schemeClr val="tx2"/>
              </a:solidFill>
            </a:endParaRPr>
          </a:p>
          <a:p>
            <a:pPr marL="1031875" lvl="4" indent="-176213">
              <a:buFont typeface="Arial" panose="020B0604020202020204" pitchFamily="34" charset="0"/>
              <a:buChar char="–"/>
            </a:pPr>
            <a:endParaRPr lang="en-US" dirty="0" smtClean="0">
              <a:solidFill>
                <a:schemeClr val="tx2"/>
              </a:solidFill>
            </a:endParaRPr>
          </a:p>
          <a:p>
            <a:pPr marL="1025525" lvl="3" indent="-111125">
              <a:buFont typeface="Arial" panose="020B0604020202020204" pitchFamily="34" charset="0"/>
              <a:buChar char="•"/>
            </a:pPr>
            <a:endParaRPr lang="en-US" sz="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lvl="2" indent="-225425">
              <a:spcBef>
                <a:spcPts val="300"/>
              </a:spcBef>
              <a:spcAft>
                <a:spcPts val="500"/>
              </a:spcAft>
              <a:buClrTx/>
              <a:buFont typeface="Arial" panose="020B0604020202020204" pitchFamily="34" charset="0"/>
              <a:buChar char="–"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Underrun Entitlements</a:t>
            </a:r>
          </a:p>
          <a:p>
            <a:pPr marL="796925" lvl="3" indent="-163513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greater of 5% or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Dth</a:t>
            </a:r>
          </a:p>
          <a:p>
            <a:pPr marL="855662" lvl="4" indent="0">
              <a:buFont typeface="Arial" panose="020B0604020202020204" pitchFamily="34" charset="0"/>
              <a:buNone/>
            </a:pPr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6925" lvl="3" indent="-163513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$10.00/Dth</a:t>
            </a:r>
          </a:p>
          <a:p>
            <a:pPr marL="1031875" lvl="4" indent="-176213">
              <a:buFont typeface="Arial" panose="020B0604020202020204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Underrun </a:t>
            </a:r>
            <a:r>
              <a:rPr lang="en-US" dirty="0">
                <a:solidFill>
                  <a:schemeClr val="tx2"/>
                </a:solidFill>
              </a:rPr>
              <a:t>imbalances not eliminated after 72 hours $10.00/Dth </a:t>
            </a:r>
          </a:p>
          <a:p>
            <a:pPr marL="1025525" lvl="3" indent="-111125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17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Daily Unauthorized Overrun &amp; Underrun Penalty Calculation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Entitlement Example</a:t>
            </a:r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214160"/>
              </p:ext>
            </p:extLst>
          </p:nvPr>
        </p:nvGraphicFramePr>
        <p:xfrm>
          <a:off x="912092" y="2512191"/>
          <a:ext cx="731981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88"/>
                <a:gridCol w="1045688"/>
                <a:gridCol w="1045688"/>
                <a:gridCol w="1045688"/>
                <a:gridCol w="1045688"/>
                <a:gridCol w="1045688"/>
                <a:gridCol w="1045688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Average Mid-Point Prices</a:t>
                      </a:r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Date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El Paso </a:t>
                      </a:r>
                      <a:r>
                        <a:rPr lang="en-US" sz="1300" dirty="0" err="1" smtClean="0"/>
                        <a:t>Bondad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Opal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Stanfield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Sumas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South of</a:t>
                      </a:r>
                      <a:r>
                        <a:rPr lang="en-US" sz="1300" baseline="0" dirty="0" smtClean="0"/>
                        <a:t> Green River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WY</a:t>
                      </a:r>
                      <a:r>
                        <a:rPr lang="en-US" sz="1300" baseline="0" dirty="0" smtClean="0"/>
                        <a:t> Pool</a:t>
                      </a:r>
                      <a:endParaRPr lang="en-US" sz="13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12/20/2013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$4.30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$4.34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$4.40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$4.60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$4.34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$4.67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2/5/2014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$24.62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$30.38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$25.59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$28.39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$21.68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$12.35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2293"/>
              </p:ext>
            </p:extLst>
          </p:nvPr>
        </p:nvGraphicFramePr>
        <p:xfrm>
          <a:off x="1463040" y="4565281"/>
          <a:ext cx="6217920" cy="122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/>
                <a:gridCol w="2072640"/>
                <a:gridCol w="2072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Highest Average </a:t>
                      </a:r>
                    </a:p>
                    <a:p>
                      <a:pPr algn="ctr"/>
                      <a:r>
                        <a:rPr lang="en-US" sz="1300" dirty="0" smtClean="0"/>
                        <a:t>Mid-Point Price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150% of Price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Penalty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$4.67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$7.01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$10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$30.38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$45.57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$45.57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238320" y="3486147"/>
            <a:ext cx="962527" cy="51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 rot="16200000">
            <a:off x="7657815" y="4390438"/>
            <a:ext cx="955276" cy="167876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18410" y="4835156"/>
            <a:ext cx="12305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Penalty is $10 since it is greater than 150% of the highest average mid-point price</a:t>
            </a:r>
            <a:endParaRPr lang="en-US" sz="900" b="1" dirty="0"/>
          </a:p>
        </p:txBody>
      </p:sp>
      <p:sp>
        <p:nvSpPr>
          <p:cNvPr id="14" name="Oval 13"/>
          <p:cNvSpPr/>
          <p:nvPr/>
        </p:nvSpPr>
        <p:spPr>
          <a:xfrm>
            <a:off x="3065608" y="3872116"/>
            <a:ext cx="962527" cy="519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Callout 14"/>
          <p:cNvSpPr/>
          <p:nvPr/>
        </p:nvSpPr>
        <p:spPr>
          <a:xfrm>
            <a:off x="6056043" y="5708186"/>
            <a:ext cx="1203559" cy="883612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19387" y="6055092"/>
            <a:ext cx="12305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Penalty is $45.57 since it is greater than $10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8981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Daily Unauthorized Overrun &amp; Underrun Entitlement Volume Tolerances &amp; Penalty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Entitlement Example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63706"/>
              </p:ext>
            </p:extLst>
          </p:nvPr>
        </p:nvGraphicFramePr>
        <p:xfrm>
          <a:off x="67378" y="2696411"/>
          <a:ext cx="90092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275"/>
                <a:gridCol w="1106905"/>
                <a:gridCol w="1126156"/>
                <a:gridCol w="1036444"/>
                <a:gridCol w="1070087"/>
                <a:gridCol w="1094407"/>
                <a:gridCol w="948485"/>
                <a:gridCol w="790404"/>
                <a:gridCol w="8930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Scheduled Nominations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Measured Nominations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Entitlement Stage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Entitlement Tolerance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Operational Imbalance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Amount Over</a:t>
                      </a:r>
                      <a:r>
                        <a:rPr lang="en-US" sz="1200" baseline="0" dirty="0" smtClean="0"/>
                        <a:t> Tolerance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Penalty/Dth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Penalty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12/20/2013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(450,000)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32,800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(40,000)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7,200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$72,000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2/5/2014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(450,000)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32,800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(40,000)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7,200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$45.57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$328,104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2/5/2014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(6,700)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(1,700)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$0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6206296" y="4393870"/>
            <a:ext cx="1413162" cy="1353787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1417" y="4987636"/>
            <a:ext cx="150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Customer is not </a:t>
            </a:r>
            <a:r>
              <a:rPr lang="en-US" sz="900" b="1" dirty="0"/>
              <a:t>p</a:t>
            </a:r>
            <a:r>
              <a:rPr lang="en-US" sz="900" b="1" dirty="0" smtClean="0"/>
              <a:t>enalized </a:t>
            </a:r>
            <a:r>
              <a:rPr lang="en-US" sz="900" b="1" dirty="0"/>
              <a:t>s</a:t>
            </a:r>
            <a:r>
              <a:rPr lang="en-US" sz="900" b="1" dirty="0" smtClean="0"/>
              <a:t>ince the amount is under the 2,000 Dth Threshold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7751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Customer-Specific Entitlement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618" y="1371600"/>
            <a:ext cx="4639376" cy="4495800"/>
          </a:xfrm>
        </p:spPr>
        <p:txBody>
          <a:bodyPr/>
          <a:lstStyle/>
          <a:p>
            <a:pPr marL="339725" indent="-222250"/>
            <a:r>
              <a:rPr lang="en-US" sz="1700" dirty="0" smtClean="0">
                <a:solidFill>
                  <a:schemeClr val="tx2"/>
                </a:solidFill>
              </a:rPr>
              <a:t>Customer Specific Entitlements</a:t>
            </a:r>
          </a:p>
          <a:p>
            <a:pPr marL="692150" lvl="1" indent="-177800">
              <a:buClrTx/>
            </a:pPr>
            <a:r>
              <a:rPr lang="en-US" sz="1600" dirty="0" smtClean="0"/>
              <a:t>Trigger</a:t>
            </a:r>
          </a:p>
          <a:p>
            <a:pPr marL="914400" lvl="2" indent="-22225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Penalties are triggered when the current cumulative Receiving Party imbalance exceeds the tolerance and the current days nominations exceed the threshold</a:t>
            </a:r>
          </a:p>
          <a:p>
            <a:pPr marL="914400" lvl="2" indent="-222250">
              <a:buClr>
                <a:schemeClr val="tx1">
                  <a:lumMod val="50000"/>
                  <a:lumOff val="50000"/>
                </a:schemeClr>
              </a:buClr>
            </a:pPr>
            <a:endParaRPr lang="en-US" sz="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92150" lvl="2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92150" lvl="2" indent="-176213">
              <a:spcBef>
                <a:spcPts val="1200"/>
              </a:spcBef>
              <a:buClrTx/>
              <a:buFont typeface="Arial" pitchFamily="34" charset="0"/>
              <a:buChar char="–"/>
            </a:pPr>
            <a:r>
              <a:rPr lang="en-US" sz="1600" dirty="0" smtClean="0">
                <a:solidFill>
                  <a:schemeClr val="tx1"/>
                </a:solidFill>
              </a:rPr>
              <a:t>Penalties</a:t>
            </a:r>
          </a:p>
          <a:p>
            <a:pPr marL="914400" lvl="3" indent="-222250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Overrun Penalties</a:t>
            </a:r>
          </a:p>
          <a:p>
            <a:pPr marL="1031875" lvl="4" indent="-176213">
              <a:buClr>
                <a:schemeClr val="tx2"/>
              </a:buClr>
              <a:buFont typeface="Arial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$10.00/</a:t>
            </a:r>
            <a:r>
              <a:rPr lang="en-US" dirty="0" err="1" smtClean="0">
                <a:solidFill>
                  <a:schemeClr val="tx2"/>
                </a:solidFill>
              </a:rPr>
              <a:t>Dth</a:t>
            </a:r>
            <a:endParaRPr lang="en-US" dirty="0" smtClean="0">
              <a:solidFill>
                <a:schemeClr val="tx2"/>
              </a:solidFill>
            </a:endParaRPr>
          </a:p>
          <a:p>
            <a:pPr marL="1031875" lvl="4" indent="-176213">
              <a:buClr>
                <a:schemeClr val="tx2"/>
              </a:buClr>
              <a:buFont typeface="Arial" pitchFamily="34" charset="0"/>
              <a:buChar char="–"/>
            </a:pPr>
            <a:endParaRPr lang="en-US" dirty="0" smtClean="0">
              <a:solidFill>
                <a:schemeClr val="tx2"/>
              </a:solidFill>
            </a:endParaRPr>
          </a:p>
          <a:p>
            <a:pPr marL="855662" lvl="4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914400" lvl="4" indent="-2222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Underrun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Penalties</a:t>
            </a:r>
          </a:p>
          <a:p>
            <a:pPr marL="1031875" lvl="4" indent="-176213">
              <a:buClr>
                <a:schemeClr val="tx2"/>
              </a:buClr>
              <a:buFont typeface="Arial" pitchFamily="34" charset="0"/>
              <a:buChar char="–"/>
            </a:pPr>
            <a:r>
              <a:rPr lang="en-US" dirty="0">
                <a:solidFill>
                  <a:schemeClr val="tx2"/>
                </a:solidFill>
              </a:rPr>
              <a:t>$</a:t>
            </a:r>
            <a:r>
              <a:rPr lang="en-US" dirty="0" smtClean="0">
                <a:solidFill>
                  <a:schemeClr val="tx2"/>
                </a:solidFill>
              </a:rPr>
              <a:t>10.00/Dth</a:t>
            </a:r>
            <a:endParaRPr lang="en-US" dirty="0">
              <a:solidFill>
                <a:schemeClr val="tx2"/>
              </a:solidFill>
            </a:endParaRPr>
          </a:p>
          <a:p>
            <a:pPr marL="1031875" lvl="4" indent="-176213">
              <a:buClr>
                <a:schemeClr val="tx2"/>
              </a:buClr>
              <a:buFont typeface="Arial" pitchFamily="34" charset="0"/>
              <a:buChar char="–"/>
            </a:pPr>
            <a:r>
              <a:rPr lang="en-US" dirty="0" smtClean="0">
                <a:solidFill>
                  <a:schemeClr val="tx2"/>
                </a:solidFill>
              </a:rPr>
              <a:t>Underrun </a:t>
            </a:r>
            <a:r>
              <a:rPr lang="en-US" dirty="0">
                <a:solidFill>
                  <a:schemeClr val="tx2"/>
                </a:solidFill>
              </a:rPr>
              <a:t>imbalances not eliminated after 72 hours $10.00/Dth </a:t>
            </a:r>
          </a:p>
          <a:p>
            <a:pPr marL="1031875" lvl="4" indent="-176213">
              <a:buClr>
                <a:schemeClr val="tx2"/>
              </a:buClr>
              <a:buFont typeface="Arial" pitchFamily="34" charset="0"/>
              <a:buChar char="–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Customer-Specific Entitlement Declared</a:t>
            </a:r>
          </a:p>
          <a:p>
            <a:pPr lvl="1"/>
            <a:r>
              <a:rPr lang="en-US" dirty="0" smtClean="0"/>
              <a:t>Area:  North of Kemmerer</a:t>
            </a:r>
          </a:p>
          <a:p>
            <a:pPr lvl="1"/>
            <a:r>
              <a:rPr lang="en-US" dirty="0" smtClean="0"/>
              <a:t>Stage:  Overrun 8%</a:t>
            </a:r>
          </a:p>
          <a:p>
            <a:pPr lvl="1"/>
            <a:r>
              <a:rPr lang="en-US" dirty="0" smtClean="0"/>
              <a:t>Notify Receiving Party</a:t>
            </a:r>
          </a:p>
          <a:p>
            <a:pPr lvl="1"/>
            <a:endParaRPr lang="en-US" sz="100" dirty="0" smtClean="0"/>
          </a:p>
          <a:p>
            <a:pPr lvl="2"/>
            <a:r>
              <a:rPr lang="en-US" dirty="0" smtClean="0"/>
              <a:t>Current Cumulative Imbalance: 260,000 Dth</a:t>
            </a:r>
          </a:p>
          <a:p>
            <a:pPr lvl="2"/>
            <a:endParaRPr lang="en-US" sz="200" dirty="0" smtClean="0"/>
          </a:p>
          <a:p>
            <a:pPr lvl="2"/>
            <a:r>
              <a:rPr lang="en-US" dirty="0" smtClean="0"/>
              <a:t>Tolerance Limit Based Off Last Months Nominations:  240,000 Dth</a:t>
            </a:r>
          </a:p>
          <a:p>
            <a:pPr lvl="2"/>
            <a:endParaRPr lang="en-US" sz="200" dirty="0" smtClean="0"/>
          </a:p>
          <a:p>
            <a:pPr lvl="3"/>
            <a:r>
              <a:rPr lang="en-US" dirty="0" smtClean="0"/>
              <a:t>Previous Monthly Nominations 8,000,000 Dth</a:t>
            </a:r>
          </a:p>
          <a:p>
            <a:pPr lvl="3"/>
            <a:r>
              <a:rPr lang="en-US" dirty="0" smtClean="0"/>
              <a:t>Tolerance Limit Calculation</a:t>
            </a:r>
          </a:p>
          <a:p>
            <a:pPr lvl="4"/>
            <a:r>
              <a:rPr lang="en-US" dirty="0" smtClean="0"/>
              <a:t>8,000,000 Dth x 3% = 240,000 Dth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Customer-Specific Entitlement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5017136"/>
              </p:ext>
            </p:extLst>
          </p:nvPr>
        </p:nvGraphicFramePr>
        <p:xfrm>
          <a:off x="206502" y="1646238"/>
          <a:ext cx="8730998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517"/>
                <a:gridCol w="1126156"/>
                <a:gridCol w="1126156"/>
                <a:gridCol w="834306"/>
                <a:gridCol w="959192"/>
                <a:gridCol w="1055579"/>
                <a:gridCol w="1241659"/>
                <a:gridCol w="1087655"/>
                <a:gridCol w="81377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Day</a:t>
                      </a:r>
                      <a:endParaRPr lang="en-US" sz="1200" dirty="0"/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Scheduled</a:t>
                      </a:r>
                      <a:r>
                        <a:rPr lang="en-US" sz="1200" baseline="0" dirty="0" smtClean="0"/>
                        <a:t> Nominations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Measured Nominations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Difference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Cumulative Imbalance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8% Tolerance Limit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Dth</a:t>
                      </a:r>
                      <a:r>
                        <a:rPr lang="en-US" sz="1200" baseline="0" dirty="0" smtClean="0"/>
                        <a:t>s Subject to Penalty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Penalty</a:t>
                      </a:r>
                    </a:p>
                    <a:p>
                      <a:pPr algn="ctr"/>
                      <a:r>
                        <a:rPr lang="en-US" sz="1200" dirty="0" smtClean="0"/>
                        <a:t>$10/Dth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Dth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Percentage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20,000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10%</a:t>
                      </a:r>
                      <a:endParaRPr lang="en-US" sz="1200" dirty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$40,000</a:t>
                      </a:r>
                      <a:endParaRPr lang="en-US" sz="1200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Overrun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 Overrun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245,000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16,000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Customer-Specific Entitlement Example</a:t>
            </a:r>
            <a:endParaRPr lang="en-US" dirty="0"/>
          </a:p>
        </p:txBody>
      </p:sp>
      <p:sp>
        <p:nvSpPr>
          <p:cNvPr id="3" name="Left Arrow Callout 2"/>
          <p:cNvSpPr/>
          <p:nvPr/>
        </p:nvSpPr>
        <p:spPr>
          <a:xfrm rot="5400000">
            <a:off x="4351801" y="4367605"/>
            <a:ext cx="1785939" cy="15441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42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30405" y="5099673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Customer is no </a:t>
            </a:r>
            <a:r>
              <a:rPr lang="en-US" sz="900" b="1" dirty="0"/>
              <a:t>l</a:t>
            </a:r>
            <a:r>
              <a:rPr lang="en-US" sz="900" b="1" dirty="0" smtClean="0"/>
              <a:t>onger </a:t>
            </a:r>
            <a:r>
              <a:rPr lang="en-US" sz="900" b="1" dirty="0"/>
              <a:t>s</a:t>
            </a:r>
            <a:r>
              <a:rPr lang="en-US" sz="900" b="1" dirty="0" smtClean="0"/>
              <a:t>ubject to the Customer Specific Entitlement </a:t>
            </a:r>
            <a:r>
              <a:rPr lang="en-US" sz="900" b="1" dirty="0"/>
              <a:t>s</a:t>
            </a:r>
            <a:r>
              <a:rPr lang="en-US" sz="900" b="1" dirty="0" smtClean="0"/>
              <a:t>ince </a:t>
            </a:r>
            <a:r>
              <a:rPr lang="en-US" sz="900" b="1" dirty="0"/>
              <a:t>t</a:t>
            </a:r>
            <a:r>
              <a:rPr lang="en-US" sz="900" b="1" dirty="0" smtClean="0"/>
              <a:t>heir </a:t>
            </a:r>
            <a:r>
              <a:rPr lang="en-US" sz="900" b="1" dirty="0"/>
              <a:t>C</a:t>
            </a:r>
            <a:r>
              <a:rPr lang="en-US" sz="900" b="1" dirty="0" smtClean="0"/>
              <a:t>umulative Imbalance is below 240,000 Dth</a:t>
            </a:r>
            <a:endParaRPr lang="en-US" sz="900" b="1" dirty="0"/>
          </a:p>
        </p:txBody>
      </p:sp>
      <p:sp>
        <p:nvSpPr>
          <p:cNvPr id="9" name="Left Arrow Callout 8"/>
          <p:cNvSpPr/>
          <p:nvPr/>
        </p:nvSpPr>
        <p:spPr>
          <a:xfrm rot="5400000">
            <a:off x="6825046" y="4417559"/>
            <a:ext cx="1528607" cy="217657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51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04335" y="5337190"/>
            <a:ext cx="2173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/>
              <a:t>Customer will be notified they are subject to the Customer Specific Entitlement.  Penalty will start the next day once their cumulative imbalance exceeds the tolerance after notification. 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912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9" grpId="0" animBg="1"/>
      <p:bldP spid="9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wmb_2014">
  <a:themeElements>
    <a:clrScheme name="Williams Palette">
      <a:dk1>
        <a:sysClr val="windowText" lastClr="000000"/>
      </a:dk1>
      <a:lt1>
        <a:srgbClr val="FFFFFF"/>
      </a:lt1>
      <a:dk2>
        <a:srgbClr val="006699"/>
      </a:dk2>
      <a:lt2>
        <a:srgbClr val="CCCCCC"/>
      </a:lt2>
      <a:accent1>
        <a:srgbClr val="006699"/>
      </a:accent1>
      <a:accent2>
        <a:srgbClr val="820BBB"/>
      </a:accent2>
      <a:accent3>
        <a:srgbClr val="FFCC00"/>
      </a:accent3>
      <a:accent4>
        <a:srgbClr val="006633"/>
      </a:accent4>
      <a:accent5>
        <a:srgbClr val="FF9933"/>
      </a:accent5>
      <a:accent6>
        <a:srgbClr val="999999"/>
      </a:accent6>
      <a:hlink>
        <a:srgbClr val="006699"/>
      </a:hlink>
      <a:folHlink>
        <a:srgbClr val="666666"/>
      </a:folHlink>
    </a:clrScheme>
    <a:fontScheme name="Willi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wmb_2014</Template>
  <TotalTime>1617</TotalTime>
  <Words>643</Words>
  <Application>Microsoft Office PowerPoint</Application>
  <PresentationFormat>On-screen Show (4:3)</PresentationFormat>
  <Paragraphs>208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wmb_2014</vt:lpstr>
      <vt:lpstr>Receiving Party &amp; Entitlement Training</vt:lpstr>
      <vt:lpstr>Receiving Party Cumulative Imbalance Tolerance Limit</vt:lpstr>
      <vt:lpstr>Receiving Party Cumulative Imbalance Example</vt:lpstr>
      <vt:lpstr>Daily Unauthorized Entitlements</vt:lpstr>
      <vt:lpstr>Entitlement Example</vt:lpstr>
      <vt:lpstr>Entitlement Example</vt:lpstr>
      <vt:lpstr>Customer-Specific Entitlement</vt:lpstr>
      <vt:lpstr>Customer-Specific Entitlement Example</vt:lpstr>
      <vt:lpstr>Customer-Specific Entitlement Example</vt:lpstr>
    </vt:vector>
  </TitlesOfParts>
  <Company>Williams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Flanders, Laura</dc:creator>
  <cp:lastModifiedBy>Warner, Ray</cp:lastModifiedBy>
  <cp:revision>65</cp:revision>
  <cp:lastPrinted>2014-10-29T20:33:30Z</cp:lastPrinted>
  <dcterms:created xsi:type="dcterms:W3CDTF">2014-09-24T14:54:48Z</dcterms:created>
  <dcterms:modified xsi:type="dcterms:W3CDTF">2015-09-24T16:02:10Z</dcterms:modified>
</cp:coreProperties>
</file>